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sldIdLst>
    <p:sldId id="256" r:id="rId3"/>
    <p:sldId id="257" r:id="rId4"/>
    <p:sldId id="258" r:id="rId5"/>
    <p:sldId id="263" r:id="rId6"/>
    <p:sldId id="264" r:id="rId7"/>
    <p:sldId id="265" r:id="rId8"/>
    <p:sldId id="266" r:id="rId9"/>
    <p:sldId id="267" r:id="rId10"/>
    <p:sldId id="268" r:id="rId11"/>
    <p:sldId id="260" r:id="rId12"/>
    <p:sldId id="269" r:id="rId13"/>
    <p:sldId id="270" r:id="rId14"/>
    <p:sldId id="271" r:id="rId15"/>
    <p:sldId id="272" r:id="rId16"/>
    <p:sldId id="261" r:id="rId17"/>
    <p:sldId id="273" r:id="rId18"/>
    <p:sldId id="262" r:id="rId19"/>
    <p:sldId id="259" r:id="rId2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1280595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hu-HU" dirty="0" err="1"/>
              <a:t>Title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764465"/>
            <a:ext cx="9144000" cy="249333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Text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8B15-EE3E-47F5-B0BC-C52146856B46}" type="datetimeFigureOut">
              <a:rPr lang="hu-HU" smtClean="0"/>
              <a:t>2022. 12. 16.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F51F-67D1-42C4-9FE8-2344595467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891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hu-HU" dirty="0" err="1"/>
              <a:t>Title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8B15-EE3E-47F5-B0BC-C52146856B46}" type="datetimeFigureOut">
              <a:rPr lang="hu-HU" smtClean="0"/>
              <a:t>2022. 12. 16.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F51F-67D1-42C4-9FE8-2344595467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626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hu-HU" dirty="0" err="1"/>
              <a:t>Title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2817627"/>
            <a:ext cx="5181600" cy="335933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2817627"/>
            <a:ext cx="5181600" cy="335933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8B15-EE3E-47F5-B0BC-C52146856B46}" type="datetimeFigureOut">
              <a:rPr lang="hu-HU" smtClean="0"/>
              <a:t>2022. 12. 16.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F51F-67D1-42C4-9FE8-2344595467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6936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1424762"/>
            <a:ext cx="3932237" cy="7123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dirty="0" err="1"/>
              <a:t>Title</a:t>
            </a:r>
            <a:endParaRPr lang="hu-HU" dirty="0"/>
          </a:p>
        </p:txBody>
      </p:sp>
      <p:sp>
        <p:nvSpPr>
          <p:cNvPr id="3" name="Kép helye 2"/>
          <p:cNvSpPr>
            <a:spLocks noGrp="1"/>
          </p:cNvSpPr>
          <p:nvPr>
            <p:ph type="pic" idx="1" hasCustomPrompt="1"/>
          </p:nvPr>
        </p:nvSpPr>
        <p:spPr>
          <a:xfrm>
            <a:off x="5183188" y="1424763"/>
            <a:ext cx="6172200" cy="4436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dirty="0" err="1"/>
              <a:t>Click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icont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insert</a:t>
            </a:r>
            <a:r>
              <a:rPr lang="hu-HU" dirty="0"/>
              <a:t> a </a:t>
            </a:r>
            <a:r>
              <a:rPr lang="hu-HU" dirty="0" err="1"/>
              <a:t>picture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317898"/>
            <a:ext cx="3932237" cy="355109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text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8B15-EE3E-47F5-B0BC-C52146856B46}" type="datetimeFigureOut">
              <a:rPr lang="hu-HU" smtClean="0"/>
              <a:t>2022. 12. 16.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F51F-67D1-42C4-9FE8-2344595467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129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1446028"/>
            <a:ext cx="10515600" cy="1298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err="1"/>
              <a:t>Title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2923953"/>
            <a:ext cx="10515600" cy="3253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68B15-EE3E-47F5-B0BC-C52146856B46}" type="datetimeFigureOut">
              <a:rPr lang="hu-HU" smtClean="0"/>
              <a:t>2022. 12. 16.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4F51F-67D1-42C4-9FE8-2344595467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0576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1743740"/>
            <a:ext cx="10515600" cy="1297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hu-HU" sz="4400" dirty="0" err="1">
                <a:latin typeface="Fotogram Bold" panose="00000800000000000000" pitchFamily="2" charset="0"/>
                <a:cs typeface="Arial" panose="020B0604020202020204" pitchFamily="34" charset="0"/>
              </a:rPr>
              <a:t>Thank</a:t>
            </a:r>
            <a:r>
              <a:rPr lang="hu-HU" sz="4400" dirty="0">
                <a:latin typeface="Fotogram Bold" panose="00000800000000000000" pitchFamily="2" charset="0"/>
                <a:cs typeface="Arial" panose="020B0604020202020204" pitchFamily="34" charset="0"/>
              </a:rPr>
              <a:t> </a:t>
            </a:r>
            <a:r>
              <a:rPr lang="hu-HU" sz="4400" dirty="0" err="1">
                <a:latin typeface="Fotogram Bold" panose="00000800000000000000" pitchFamily="2" charset="0"/>
                <a:cs typeface="Arial" panose="020B0604020202020204" pitchFamily="34" charset="0"/>
              </a:rPr>
              <a:t>you</a:t>
            </a:r>
            <a:r>
              <a:rPr lang="hu-HU" sz="4400" dirty="0">
                <a:latin typeface="Fotogram Bold" panose="00000800000000000000" pitchFamily="2" charset="0"/>
                <a:cs typeface="Arial" panose="020B0604020202020204" pitchFamily="34" charset="0"/>
              </a:rPr>
              <a:t> </a:t>
            </a:r>
            <a:r>
              <a:rPr lang="hu-HU" sz="4400" dirty="0" err="1">
                <a:latin typeface="Fotogram Bold" panose="00000800000000000000" pitchFamily="2" charset="0"/>
                <a:cs typeface="Arial" panose="020B0604020202020204" pitchFamily="34" charset="0"/>
              </a:rPr>
              <a:t>for</a:t>
            </a:r>
            <a:r>
              <a:rPr lang="hu-HU" sz="4400" dirty="0">
                <a:latin typeface="Fotogram Bold" panose="00000800000000000000" pitchFamily="2" charset="0"/>
                <a:cs typeface="Arial" panose="020B0604020202020204" pitchFamily="34" charset="0"/>
              </a:rPr>
              <a:t> </a:t>
            </a:r>
            <a:r>
              <a:rPr lang="hu-HU" sz="4400" dirty="0" err="1">
                <a:latin typeface="Fotogram Bold" panose="00000800000000000000" pitchFamily="2" charset="0"/>
                <a:cs typeface="Arial" panose="020B0604020202020204" pitchFamily="34" charset="0"/>
              </a:rPr>
              <a:t>your</a:t>
            </a:r>
            <a:r>
              <a:rPr lang="hu-HU" sz="4400" dirty="0">
                <a:latin typeface="Fotogram Bold" panose="00000800000000000000" pitchFamily="2" charset="0"/>
                <a:cs typeface="Arial" panose="020B0604020202020204" pitchFamily="34" charset="0"/>
              </a:rPr>
              <a:t> </a:t>
            </a:r>
            <a:r>
              <a:rPr lang="hu-HU" sz="4400" dirty="0" err="1">
                <a:latin typeface="Fotogram Bold" panose="00000800000000000000" pitchFamily="2" charset="0"/>
                <a:cs typeface="Arial" panose="020B0604020202020204" pitchFamily="34" charset="0"/>
              </a:rPr>
              <a:t>attention</a:t>
            </a:r>
            <a:r>
              <a:rPr lang="hu-HU" sz="4400" dirty="0">
                <a:latin typeface="Fotogram Bold" panose="00000800000000000000" pitchFamily="2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3125971"/>
            <a:ext cx="10515600" cy="3050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hu-HU" sz="3200" dirty="0">
                <a:latin typeface="Fotogram" panose="00000500000000000000" pitchFamily="2" charset="0"/>
                <a:cs typeface="Arial" panose="020B0604020202020204" pitchFamily="34" charset="0"/>
              </a:rPr>
              <a:t>Katalin Balogh</a:t>
            </a:r>
          </a:p>
          <a:p>
            <a:pPr marL="0" indent="0" algn="ctr">
              <a:buNone/>
            </a:pPr>
            <a:endParaRPr lang="hu-HU" sz="1200" dirty="0">
              <a:latin typeface="Fotogram Light" panose="00000400000000000000" pitchFamily="2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800" i="1" baseline="30000" dirty="0">
                <a:latin typeface="Fotogram Light" panose="00000400000000000000" pitchFamily="2" charset="0"/>
                <a:cs typeface="Arial" panose="020B0604020202020204" pitchFamily="34" charset="0"/>
              </a:rPr>
              <a:t>e-mail:</a:t>
            </a:r>
            <a:r>
              <a:rPr lang="hu-HU" sz="2800" baseline="30000" dirty="0">
                <a:latin typeface="Fotogram Light" panose="00000400000000000000" pitchFamily="2" charset="0"/>
                <a:cs typeface="Arial" panose="020B0604020202020204" pitchFamily="34" charset="0"/>
              </a:rPr>
              <a:t> x.y@ppk.elte.hu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800" i="1" baseline="30000" dirty="0">
                <a:latin typeface="Fotogram Light" panose="00000400000000000000" pitchFamily="2" charset="0"/>
                <a:cs typeface="Arial" panose="020B0604020202020204" pitchFamily="34" charset="0"/>
              </a:rPr>
              <a:t>Skype:</a:t>
            </a:r>
            <a:endParaRPr lang="hu-HU" sz="2800" baseline="30000" dirty="0">
              <a:latin typeface="Fotogram Light" panose="00000400000000000000" pitchFamily="2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800" i="1" baseline="30000" dirty="0">
                <a:latin typeface="Fotogram Light" panose="00000400000000000000" pitchFamily="2" charset="0"/>
                <a:cs typeface="Arial" panose="020B0604020202020204" pitchFamily="34" charset="0"/>
              </a:rPr>
              <a:t>Web: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7B053-0DCB-4157-9B16-B8715FC005F0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002E9-1D56-421F-8DA5-174A7C9134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25378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marL="0" indent="0"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>
            <a:extLst>
              <a:ext uri="{FF2B5EF4-FFF2-40B4-BE49-F238E27FC236}">
                <a16:creationId xmlns:a16="http://schemas.microsoft.com/office/drawing/2014/main" id="{75E45B09-E507-13AF-0AD5-D6E4A8F1F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4339" y="1498373"/>
            <a:ext cx="9144000" cy="3407735"/>
          </a:xfrm>
        </p:spPr>
        <p:txBody>
          <a:bodyPr>
            <a:normAutofit/>
          </a:bodyPr>
          <a:lstStyle/>
          <a:p>
            <a:r>
              <a:rPr lang="hu-HU" sz="6000" b="1" dirty="0">
                <a:latin typeface="Fotogram Bold" panose="00000800000000000000" pitchFamily="2" charset="0"/>
              </a:rPr>
              <a:t>Pszichológus a tárgyalóteremben –</a:t>
            </a:r>
          </a:p>
          <a:p>
            <a:r>
              <a:rPr lang="hu-HU" sz="6000" b="1" dirty="0">
                <a:latin typeface="Fotogram Bold" panose="00000800000000000000" pitchFamily="2" charset="0"/>
              </a:rPr>
              <a:t>Jogok és kötelezettségek</a:t>
            </a:r>
          </a:p>
          <a:p>
            <a:r>
              <a:rPr lang="hu-HU" b="1" dirty="0"/>
              <a:t>Dr. </a:t>
            </a:r>
            <a:r>
              <a:rPr lang="hu-HU" b="1"/>
              <a:t>Rónay Zoltán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127704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28650" y="1113183"/>
            <a:ext cx="7886700" cy="618902"/>
          </a:xfrm>
        </p:spPr>
        <p:txBody>
          <a:bodyPr>
            <a:normAutofit fontScale="90000"/>
          </a:bodyPr>
          <a:lstStyle/>
          <a:p>
            <a:r>
              <a:rPr lang="hu-HU" dirty="0">
                <a:latin typeface="Fotogram Bold" panose="00000800000000000000" pitchFamily="2" charset="0"/>
              </a:rPr>
              <a:t>Pp.</a:t>
            </a: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628650" y="1732086"/>
            <a:ext cx="11073912" cy="4844560"/>
          </a:xfrm>
        </p:spPr>
        <p:txBody>
          <a:bodyPr>
            <a:normAutofit fontScale="92500" lnSpcReduction="10000"/>
          </a:bodyPr>
          <a:lstStyle/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tanú, a kirendelt szakértő, az kötelesek közreműködni a bizonyítás felvételében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felmerült költségeik megtérítésére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szakértő megfelelő díjazásra is.</a:t>
            </a:r>
          </a:p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Aki kötelezettségét megszegi anélkül, hogy azt – az ok valószínűsítése mellett – alapos okkal előzetesen kimentette volna,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az okozott költségek megtérítésére kötelezi,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pénzbírsággal sújthatja,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elrendelheti az elővezetését,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csökkentheti a díját (szakértő),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értesítheti a mulasztásról elöljáróját, vezetőjét, munkáltatóját.</a:t>
            </a:r>
          </a:p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Utólagos kimentés</a:t>
            </a:r>
          </a:p>
          <a:p>
            <a:endParaRPr lang="hu-HU" dirty="0">
              <a:latin typeface="Fotogram Light" panose="000004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401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28650" y="1113183"/>
            <a:ext cx="7886700" cy="618902"/>
          </a:xfrm>
        </p:spPr>
        <p:txBody>
          <a:bodyPr>
            <a:normAutofit fontScale="90000"/>
          </a:bodyPr>
          <a:lstStyle/>
          <a:p>
            <a:r>
              <a:rPr lang="hu-HU" dirty="0">
                <a:latin typeface="Fotogram Bold" panose="00000800000000000000" pitchFamily="2" charset="0"/>
              </a:rPr>
              <a:t>Pp.</a:t>
            </a: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628650" y="1732086"/>
            <a:ext cx="11073912" cy="4844560"/>
          </a:xfrm>
        </p:spPr>
        <p:txBody>
          <a:bodyPr>
            <a:normAutofit fontScale="92500" lnSpcReduction="20000"/>
          </a:bodyPr>
          <a:lstStyle/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Szakértő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ha a jogvita kereteinek a meghatározásához vagy a perben jelentős tény megállapításához, megítéléséhez különleges szakértelem szükséges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Kirendelt (igazságügyi)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Magán (a fél indítványára)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hu-HU" dirty="0">
              <a:latin typeface="Fotogram Light" panose="00000400000000000000" pitchFamily="2" charset="0"/>
              <a:cs typeface="Arial" panose="020B0604020202020204" pitchFamily="34" charset="0"/>
            </a:endParaRPr>
          </a:p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bíróság a kirendelt szakértőt a kirendelés alól hivatalból felmenti, ha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nem jogosult eljárni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az eljárását más fontos ok akadályozza,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ha valamely tanúzási képtelenséggel egyező okból nem nyilváníthat véleményt, illetve a véleménynyilvánítást a bíróság határozata szerint alappal megtagadta</a:t>
            </a:r>
          </a:p>
          <a:p>
            <a:pPr>
              <a:buFont typeface="Wingdings" panose="05000000000000000000" pitchFamily="2" charset="2"/>
              <a:buChar char="Ø"/>
            </a:pPr>
            <a:endParaRPr lang="hu-HU" dirty="0">
              <a:latin typeface="Fotogram Light" panose="000004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819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28650" y="1113183"/>
            <a:ext cx="7886700" cy="618902"/>
          </a:xfrm>
        </p:spPr>
        <p:txBody>
          <a:bodyPr>
            <a:normAutofit fontScale="90000"/>
          </a:bodyPr>
          <a:lstStyle/>
          <a:p>
            <a:r>
              <a:rPr lang="hu-HU" dirty="0">
                <a:latin typeface="Fotogram Bold" panose="00000800000000000000" pitchFamily="2" charset="0"/>
              </a:rPr>
              <a:t>Pp.</a:t>
            </a: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628650" y="1732086"/>
            <a:ext cx="11073912" cy="4844560"/>
          </a:xfrm>
        </p:spPr>
        <p:txBody>
          <a:bodyPr>
            <a:normAutofit fontScale="92500" lnSpcReduction="20000"/>
          </a:bodyPr>
          <a:lstStyle/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tanú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Tanúzási képtelenség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tanúvallomás megtagadása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tanúvallomást megtagadhatja: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aki hivatásánál fogva titoktartásra köteles, ha a tanúvallomással titoktartási kötelességét sértené meg, kivéve, ha az érdekelt e kötelesség alól felmentette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mentesség az annak alapjául szolgáló viszony megszűnése után is fennmarad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tanút mentességére meghallgatása előtt, illetve mihelyt a mentesség kiderül, figyelmeztetni kell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ha a mentességére történő alapos hivatkozása ellenére vallomásra kötelezik, vagy nem figyelmeztetik, a tanú vallomása bizonyítékként nem vehető figyelembe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megtagadás okát a bejelentéssel egyidejűleg elő kell adni és egyben valószínűsíteni kell.  </a:t>
            </a:r>
          </a:p>
        </p:txBody>
      </p:sp>
    </p:spTree>
    <p:extLst>
      <p:ext uri="{BB962C8B-B14F-4D97-AF65-F5344CB8AC3E}">
        <p14:creationId xmlns:p14="http://schemas.microsoft.com/office/powerpoint/2010/main" val="2892369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28650" y="1113183"/>
            <a:ext cx="7886700" cy="618902"/>
          </a:xfrm>
        </p:spPr>
        <p:txBody>
          <a:bodyPr>
            <a:normAutofit fontScale="90000"/>
          </a:bodyPr>
          <a:lstStyle/>
          <a:p>
            <a:r>
              <a:rPr lang="hu-HU" dirty="0">
                <a:latin typeface="Fotogram Bold" panose="00000800000000000000" pitchFamily="2" charset="0"/>
              </a:rPr>
              <a:t>Pp.</a:t>
            </a: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628650" y="1732086"/>
            <a:ext cx="11073912" cy="484456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bíróság határoz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kötelezés esetén halasztó hatályú fellebbezés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figyelmeztetés a hamis tanúzás következményeire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tanú adatainak zártan kezelését kérheti</a:t>
            </a:r>
          </a:p>
          <a:p>
            <a:pPr>
              <a:buFont typeface="Wingdings" panose="05000000000000000000" pitchFamily="2" charset="2"/>
              <a:buChar char="Ø"/>
            </a:pPr>
            <a:endParaRPr lang="hu-HU" dirty="0">
              <a:latin typeface="Fotogram Light" panose="00000400000000000000" pitchFamily="2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tanú a meghallgatásakor a birtokában lévő feljegyzést, okiratot, a bizonyításnál felhasználható egyéb tárgyait, illetve azoknak a peres ügyre vonatkozó részét köteles a bíróság felhívására megtekintés végett bemutatni, kivéve, ha azt perben nem álló harmadik személy nevében tartja birtokában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bíróság szükség esetén elrendelheti ezek másolatának, kivonatának az iratokhoz történő csatolását. </a:t>
            </a:r>
          </a:p>
          <a:p>
            <a:pPr>
              <a:buFont typeface="Wingdings" panose="05000000000000000000" pitchFamily="2" charset="2"/>
              <a:buChar char="Ø"/>
            </a:pPr>
            <a:endParaRPr lang="hu-HU" dirty="0">
              <a:latin typeface="Fotogram Light" panose="00000400000000000000" pitchFamily="2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tanúnak igénye lehet a megjelenésével szükségképpen felmerült költségek megtérítésére. Erre a tanút meghallgatása után figyelmeztetni kell.</a:t>
            </a:r>
          </a:p>
          <a:p>
            <a:pPr>
              <a:buFont typeface="Wingdings" panose="05000000000000000000" pitchFamily="2" charset="2"/>
              <a:buChar char="Ø"/>
            </a:pPr>
            <a:endParaRPr lang="hu-HU" dirty="0">
              <a:latin typeface="Fotogram Light" panose="000004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258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28650" y="1113183"/>
            <a:ext cx="7886700" cy="618902"/>
          </a:xfrm>
        </p:spPr>
        <p:txBody>
          <a:bodyPr>
            <a:normAutofit fontScale="90000"/>
          </a:bodyPr>
          <a:lstStyle/>
          <a:p>
            <a:r>
              <a:rPr lang="hu-HU" dirty="0">
                <a:latin typeface="Fotogram Bold" panose="00000800000000000000" pitchFamily="2" charset="0"/>
              </a:rPr>
              <a:t>Pp.</a:t>
            </a: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628650" y="1732086"/>
            <a:ext cx="11073912" cy="48445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meghallgatás során mindvégig kiemelt figyelmet kell fordítani a tanú személyhez fűződő jogainak, így különösen </a:t>
            </a:r>
            <a:r>
              <a:rPr lang="hu-HU" b="1" dirty="0">
                <a:solidFill>
                  <a:srgbClr val="FF0000"/>
                </a:solidFill>
                <a:latin typeface="Fotogram Light" panose="00000400000000000000" pitchFamily="2" charset="0"/>
                <a:cs typeface="Arial" panose="020B0604020202020204" pitchFamily="34" charset="0"/>
              </a:rPr>
              <a:t>emberi méltóságának védelmére</a:t>
            </a: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. A bíróság a tanúval szemben tiszteletlen magatartást tanúsító vagy ilyen hangnemet használó személy részéről ismételt esetben további kérdések feltételét megtiltja vagy a közvetlen kérdezés jogát megvonja.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Az elnök a tanú meghallgatását indítványozó fél kérelmére engedélyezheti, hogy a tanúhoz először a meghallgatást indítványozó fél intézzen közvetlenül kérdéseket, majd – az ellenérdekű fél ilyen tartalmú kérelme esetén – az ellenérdekű fél. Ez esetben a feleket követően az elnök, valamint a tanács többi tagja jogosult a tanúhoz kérdéseket intézni.</a:t>
            </a:r>
          </a:p>
          <a:p>
            <a:pPr>
              <a:buFont typeface="Wingdings" panose="05000000000000000000" pitchFamily="2" charset="2"/>
              <a:buChar char="Ø"/>
            </a:pPr>
            <a:endParaRPr lang="hu-HU" dirty="0">
              <a:latin typeface="Fotogram Light" panose="000004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877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28650" y="1113183"/>
            <a:ext cx="7886700" cy="1407380"/>
          </a:xfrm>
        </p:spPr>
        <p:txBody>
          <a:bodyPr/>
          <a:lstStyle/>
          <a:p>
            <a:r>
              <a:rPr lang="hu-HU" dirty="0" err="1">
                <a:latin typeface="Fotogram Bold" panose="00000800000000000000" pitchFamily="2" charset="0"/>
              </a:rPr>
              <a:t>Ákr</a:t>
            </a:r>
            <a:r>
              <a:rPr lang="hu-HU" dirty="0">
                <a:latin typeface="Fotogram Bold" panose="00000800000000000000" pitchFamily="2" charset="0"/>
              </a:rPr>
              <a:t>.</a:t>
            </a: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628649" y="2118946"/>
            <a:ext cx="10713427" cy="4457699"/>
          </a:xfrm>
        </p:spPr>
        <p:txBody>
          <a:bodyPr>
            <a:normAutofit fontScale="77500" lnSpcReduction="20000"/>
          </a:bodyPr>
          <a:lstStyle/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hatóság biztosítja a tanú és a </a:t>
            </a:r>
            <a:r>
              <a:rPr lang="hu-HU">
                <a:latin typeface="Fotogram Light" panose="00000400000000000000" pitchFamily="2" charset="0"/>
                <a:cs typeface="Arial" panose="020B0604020202020204" pitchFamily="34" charset="0"/>
              </a:rPr>
              <a:t>szakértő számára is</a:t>
            </a: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, hogy jogaikat és kötelezettségeiket megismerhessék, és előmozdítja az ügyféli jogok gyakorlását.</a:t>
            </a:r>
          </a:p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jóhiszeműség elve és a bizalmi elv a tanút és a szakértőt is terheli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jóhiszemű eljárás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többi résztvevővel együttműködés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hatóság megtévesztésének vagy a döntéshozatal, illetve a végrehajtás indokolatlan késleltetésének tilalma</a:t>
            </a:r>
          </a:p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jóhiszeműség vélelmezendő (a rosszhiszeműséget a hatóságnak kell bizonyítania)</a:t>
            </a:r>
          </a:p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Zárt adatkezelés kérhető (gyermekvédelem!!!)</a:t>
            </a:r>
          </a:p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hamis véleményadás jogkövetkezményeire figyelmeztetés</a:t>
            </a:r>
          </a:p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Egyebekben az igazságügyi szakértőkről szóló törvény </a:t>
            </a:r>
          </a:p>
          <a:p>
            <a:endParaRPr lang="hu-HU" dirty="0">
              <a:latin typeface="Fotogram Light" panose="000004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67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28650" y="1113183"/>
            <a:ext cx="7886700" cy="1407380"/>
          </a:xfrm>
        </p:spPr>
        <p:txBody>
          <a:bodyPr/>
          <a:lstStyle/>
          <a:p>
            <a:r>
              <a:rPr lang="hu-HU" dirty="0" err="1">
                <a:latin typeface="Fotogram Bold" panose="00000800000000000000" pitchFamily="2" charset="0"/>
              </a:rPr>
              <a:t>Ákr</a:t>
            </a:r>
            <a:r>
              <a:rPr lang="hu-HU" dirty="0">
                <a:latin typeface="Fotogram Bold" panose="00000800000000000000" pitchFamily="2" charset="0"/>
              </a:rPr>
              <a:t>.</a:t>
            </a: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628649" y="2118946"/>
            <a:ext cx="10713427" cy="4457699"/>
          </a:xfrm>
        </p:spPr>
        <p:txBody>
          <a:bodyPr>
            <a:normAutofit fontScale="92500" lnSpcReduction="10000"/>
          </a:bodyPr>
          <a:lstStyle/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tanú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tanúvallomást tételi kötelezettség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tanúként nem hallgatható meg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védett adatnak minősülő tényről az, aki nem kapott felmentést a titoktartás alól.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ide sorolható a szakmai titoktartás is*</a:t>
            </a:r>
          </a:p>
          <a:p>
            <a:pPr marL="0" indent="0">
              <a:buNone/>
            </a:pPr>
            <a:r>
              <a:rPr lang="hu-HU" sz="2400" i="1" dirty="0">
                <a:latin typeface="Fotogram Light" panose="00000400000000000000" pitchFamily="2" charset="0"/>
                <a:cs typeface="Arial" panose="020B0604020202020204" pitchFamily="34" charset="0"/>
              </a:rPr>
              <a:t>*</a:t>
            </a:r>
            <a:r>
              <a:rPr lang="hu-HU" sz="2200" i="1" dirty="0">
                <a:latin typeface="Fotogram Light" panose="00000400000000000000" pitchFamily="2" charset="0"/>
                <a:cs typeface="Arial" panose="020B0604020202020204" pitchFamily="34" charset="0"/>
              </a:rPr>
              <a:t>A tanú a vallomástételt megtagadhatja, ha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u-HU" sz="2200" i="1" dirty="0">
                <a:latin typeface="Fotogram Light" panose="00000400000000000000" pitchFamily="2" charset="0"/>
                <a:cs typeface="Arial" panose="020B0604020202020204" pitchFamily="34" charset="0"/>
              </a:rPr>
              <a:t>bármelyik ügyfél Ptk. szerinti hozzátartozója (a továbbiakban: hozzátartozó),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u-HU" sz="2200" i="1" dirty="0">
                <a:latin typeface="Fotogram Light" panose="00000400000000000000" pitchFamily="2" charset="0"/>
                <a:cs typeface="Arial" panose="020B0604020202020204" pitchFamily="34" charset="0"/>
              </a:rPr>
              <a:t>vallomásával saját magát vagy hozzátartozóját bűncselekmény elkövetésével vádolná,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u-HU" sz="2200" i="1" dirty="0">
                <a:latin typeface="Fotogram Light" panose="00000400000000000000" pitchFamily="2" charset="0"/>
                <a:cs typeface="Arial" panose="020B0604020202020204" pitchFamily="34" charset="0"/>
              </a:rPr>
              <a:t>a sajtószabadságról és a médiatartalmak alapvető szabályairól szóló törvény szerinti médiatartalom-szolgáltató információt átadó személy kilétét felfedné, vagy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u-HU" sz="2200" i="1" dirty="0">
                <a:latin typeface="Fotogram Light" panose="00000400000000000000" pitchFamily="2" charset="0"/>
                <a:cs typeface="Arial" panose="020B0604020202020204" pitchFamily="34" charset="0"/>
              </a:rPr>
              <a:t>diplomáciai mentességben részesülő személy</a:t>
            </a:r>
            <a:r>
              <a:rPr lang="hu-HU" sz="2400" i="1" dirty="0">
                <a:latin typeface="Fotogram Light" panose="00000400000000000000" pitchFamily="2" charset="0"/>
                <a:cs typeface="Arial" panose="020B0604020202020204" pitchFamily="34" charset="0"/>
              </a:rPr>
              <a:t>.</a:t>
            </a:r>
          </a:p>
          <a:p>
            <a:endParaRPr lang="hu-HU" dirty="0">
              <a:latin typeface="Fotogram Light" panose="000004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816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28650" y="1113183"/>
            <a:ext cx="7886700" cy="1407380"/>
          </a:xfrm>
        </p:spPr>
        <p:txBody>
          <a:bodyPr/>
          <a:lstStyle/>
          <a:p>
            <a:r>
              <a:rPr lang="hu-HU" dirty="0">
                <a:latin typeface="Fotogram Bold" panose="00000800000000000000" pitchFamily="2" charset="0"/>
              </a:rPr>
              <a:t>Kp.</a:t>
            </a: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628650" y="2520563"/>
            <a:ext cx="7886700" cy="3656399"/>
          </a:xfrm>
        </p:spPr>
        <p:txBody>
          <a:bodyPr/>
          <a:lstStyle/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 A Pp. szerint</a:t>
            </a:r>
          </a:p>
        </p:txBody>
      </p:sp>
    </p:spTree>
    <p:extLst>
      <p:ext uri="{BB962C8B-B14F-4D97-AF65-F5344CB8AC3E}">
        <p14:creationId xmlns:p14="http://schemas.microsoft.com/office/powerpoint/2010/main" val="3816926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cím 2"/>
          <p:cNvSpPr txBox="1">
            <a:spLocks/>
          </p:cNvSpPr>
          <p:nvPr/>
        </p:nvSpPr>
        <p:spPr>
          <a:xfrm>
            <a:off x="1871330" y="2178658"/>
            <a:ext cx="8325293" cy="8348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4000" dirty="0">
                <a:latin typeface="Fotogram Bold" panose="00000800000000000000" pitchFamily="2" charset="0"/>
                <a:cs typeface="Arial" panose="020B0604020202020204" pitchFamily="34" charset="0"/>
              </a:rPr>
              <a:t>Köszönöm a figyelmet!</a:t>
            </a: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871330" y="3013544"/>
            <a:ext cx="8325293" cy="31634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400" dirty="0">
                <a:latin typeface="Fotogram" panose="00000500000000000000" pitchFamily="2" charset="0"/>
                <a:cs typeface="Arial" panose="020B0604020202020204" pitchFamily="34" charset="0"/>
              </a:rPr>
              <a:t>Rónay Zoltán</a:t>
            </a:r>
          </a:p>
          <a:p>
            <a:pPr marL="0" indent="0" algn="ctr">
              <a:buNone/>
            </a:pPr>
            <a:endParaRPr lang="hu-HU" sz="1050" dirty="0">
              <a:latin typeface="Fotogram Light" panose="00000400000000000000" pitchFamily="2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i="1" baseline="30000" dirty="0">
                <a:latin typeface="Fotogram Light" panose="00000400000000000000" pitchFamily="2" charset="0"/>
                <a:cs typeface="Arial" panose="020B0604020202020204" pitchFamily="34" charset="0"/>
              </a:rPr>
              <a:t>e-mail:</a:t>
            </a:r>
            <a:r>
              <a:rPr lang="hu-HU" sz="2000" baseline="30000" dirty="0">
                <a:latin typeface="Fotogram Light" panose="00000400000000000000" pitchFamily="2" charset="0"/>
                <a:cs typeface="Arial" panose="020B0604020202020204" pitchFamily="34" charset="0"/>
              </a:rPr>
              <a:t> ronay.zoltan@ppk.elte.hu</a:t>
            </a:r>
          </a:p>
          <a:p>
            <a:pPr marL="0" indent="0" algn="ctr">
              <a:buNone/>
            </a:pPr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191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28650" y="1113183"/>
            <a:ext cx="7886700" cy="1407380"/>
          </a:xfrm>
        </p:spPr>
        <p:txBody>
          <a:bodyPr/>
          <a:lstStyle/>
          <a:p>
            <a:r>
              <a:rPr lang="hu-HU" dirty="0">
                <a:latin typeface="Fotogram Bold" panose="00000800000000000000" pitchFamily="2" charset="0"/>
              </a:rPr>
              <a:t>Négy érintett törvény</a:t>
            </a: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149469" y="2520563"/>
            <a:ext cx="11746523" cy="3656399"/>
          </a:xfrm>
        </p:spPr>
        <p:txBody>
          <a:bodyPr/>
          <a:lstStyle/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büntetőeljárásról szóló 2017. évi XC. törvény (Be.)</a:t>
            </a:r>
          </a:p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az általános közigazgatási rendtartásról szóló 2016. évi CL. törvény (</a:t>
            </a:r>
            <a:r>
              <a:rPr lang="hu-HU" dirty="0" err="1">
                <a:latin typeface="Fotogram Light" panose="00000400000000000000" pitchFamily="2" charset="0"/>
                <a:cs typeface="Arial" panose="020B0604020202020204" pitchFamily="34" charset="0"/>
              </a:rPr>
              <a:t>Ákr</a:t>
            </a: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.)</a:t>
            </a:r>
          </a:p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polgári perrendtartásról szóló 2016. évi CXXX. törvény (Pp.)</a:t>
            </a:r>
          </a:p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közigazgatási perrendtartásról szóló 2017. évi I. törvény (Kp.)</a:t>
            </a:r>
          </a:p>
        </p:txBody>
      </p:sp>
    </p:spTree>
    <p:extLst>
      <p:ext uri="{BB962C8B-B14F-4D97-AF65-F5344CB8AC3E}">
        <p14:creationId xmlns:p14="http://schemas.microsoft.com/office/powerpoint/2010/main" val="406477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28650" y="1113183"/>
            <a:ext cx="7886700" cy="1407380"/>
          </a:xfrm>
        </p:spPr>
        <p:txBody>
          <a:bodyPr/>
          <a:lstStyle/>
          <a:p>
            <a:r>
              <a:rPr lang="hu-HU" dirty="0">
                <a:latin typeface="Fotogram Bold" panose="00000800000000000000" pitchFamily="2" charset="0"/>
              </a:rPr>
              <a:t>Be.</a:t>
            </a: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628650" y="2074985"/>
            <a:ext cx="10934700" cy="4101977"/>
          </a:xfrm>
        </p:spPr>
        <p:txBody>
          <a:bodyPr/>
          <a:lstStyle/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Ha a bizonyítandó tény megállapításához vagy megítéléséhez különleges szakértelem szükséges</a:t>
            </a:r>
          </a:p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Ha tizennyolcadik életévét be nem töltött személy részvétele szükséges - igazságügyi pszichológus szakértő jelenléte előírható </a:t>
            </a:r>
          </a:p>
          <a:p>
            <a:endParaRPr lang="hu-HU" dirty="0">
              <a:latin typeface="Fotogram Light" panose="000004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457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28650" y="1113183"/>
            <a:ext cx="7886700" cy="733202"/>
          </a:xfrm>
        </p:spPr>
        <p:txBody>
          <a:bodyPr/>
          <a:lstStyle/>
          <a:p>
            <a:r>
              <a:rPr lang="hu-HU" dirty="0">
                <a:latin typeface="Fotogram Bold" panose="00000800000000000000" pitchFamily="2" charset="0"/>
              </a:rPr>
              <a:t>Be.</a:t>
            </a: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628650" y="1670539"/>
            <a:ext cx="10934700" cy="4914900"/>
          </a:xfrm>
        </p:spPr>
        <p:txBody>
          <a:bodyPr>
            <a:normAutofit lnSpcReduction="10000"/>
          </a:bodyPr>
          <a:lstStyle/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Ha a bizonyítandó tény megállapításához vagy megítéléséhez különleges szakértelem szükséges</a:t>
            </a:r>
          </a:p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Ha tizennyolcadik életévét be nem töltött személy részvétele szükséges - igazságügyi pszichológus szakértő jelenléte előírható </a:t>
            </a:r>
          </a:p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Részvétel kötelező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Ha az idézett szakértő az idézés ellenére nem jelenik meg, és ezt előzetesen, mihelyt az akadály a tudomására jut, haladéktalanul nem menti ki, vagy ha ez már nem lehetséges, az akadály megszűnése után nyomban, alapos okkal nem igazolja,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rendbírsággal (húszezer forinttól egymillió forintig) sújtható,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az okozott bűnügyi költség megtérítésére kell kötelezni</a:t>
            </a:r>
          </a:p>
        </p:txBody>
      </p:sp>
    </p:spTree>
    <p:extLst>
      <p:ext uri="{BB962C8B-B14F-4D97-AF65-F5344CB8AC3E}">
        <p14:creationId xmlns:p14="http://schemas.microsoft.com/office/powerpoint/2010/main" val="3319839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28650" y="1113183"/>
            <a:ext cx="7886700" cy="733202"/>
          </a:xfrm>
        </p:spPr>
        <p:txBody>
          <a:bodyPr/>
          <a:lstStyle/>
          <a:p>
            <a:r>
              <a:rPr lang="hu-HU" dirty="0">
                <a:latin typeface="Fotogram Bold" panose="00000800000000000000" pitchFamily="2" charset="0"/>
              </a:rPr>
              <a:t>Be.</a:t>
            </a: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628650" y="1670539"/>
            <a:ext cx="10934700" cy="4914900"/>
          </a:xfrm>
        </p:spPr>
        <p:txBody>
          <a:bodyPr>
            <a:normAutofit fontScale="92500" lnSpcReduction="10000"/>
          </a:bodyPr>
          <a:lstStyle/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Kirendelés (nyomozó hatóság, ügyészség, bíróság) – fontos okból felmenthető</a:t>
            </a:r>
          </a:p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szakértő kizárása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Szakértőként nem járhat el,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aki az ügyben tanúként, vagy tanú segítőjeként vesz vagy vett részt,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akitől elfogulatlan szakvélemény egyéb okból nem várható.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szakértő a vele szemben felmerült kizárási okot köteles a kirendelőnek haladéktalanul bejelenteni.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szakértő kizárásáról az eljáró bíróság, ügyészség, illetve nyomozó hatóság határoz.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tanú vallomástételének akadályára vonatkozó rendelkezések a szakértőre is értelemszerűen irányadók.</a:t>
            </a:r>
          </a:p>
          <a:p>
            <a:endParaRPr lang="hu-HU" dirty="0">
              <a:latin typeface="Fotogram Light" panose="000004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16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28650" y="1113183"/>
            <a:ext cx="7886700" cy="733202"/>
          </a:xfrm>
        </p:spPr>
        <p:txBody>
          <a:bodyPr/>
          <a:lstStyle/>
          <a:p>
            <a:r>
              <a:rPr lang="hu-HU" dirty="0">
                <a:latin typeface="Fotogram Bold" panose="00000800000000000000" pitchFamily="2" charset="0"/>
              </a:rPr>
              <a:t>Be.</a:t>
            </a: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628650" y="1670539"/>
            <a:ext cx="10934700" cy="4914900"/>
          </a:xfrm>
        </p:spPr>
        <p:txBody>
          <a:bodyPr>
            <a:normAutofit lnSpcReduction="10000"/>
          </a:bodyPr>
          <a:lstStyle/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szakértői kötelezettség megszegésének következményei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szakértő rendbírsággal sújtható és őt az okozott bűnügyi költség megtérítésére kell kötelezni, ha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közreműködést vagy a véleménynyilvánítást a megtagadás következményeire történt figyelmeztetés után jogosulatlanul megtagadja,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szakvélemény előterjesztésére rendelkezésére álló határidőt elmulasztja, vagy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egyéb kötelezettségét megszegi és ez az eljárás elhúzódását eredményezi.</a:t>
            </a:r>
          </a:p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Ha a szakértő a tanú vallomástételének valamely akadályára hivatkozva tagadja meg a véleményadást, az ezt elutasító határozat elleni jogorvoslat elbírálásáig nem kötelezhető közreműködésre.</a:t>
            </a:r>
          </a:p>
          <a:p>
            <a:endParaRPr lang="hu-HU" dirty="0">
              <a:latin typeface="Fotogram Light" panose="000004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748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28650" y="1113183"/>
            <a:ext cx="7886700" cy="733202"/>
          </a:xfrm>
        </p:spPr>
        <p:txBody>
          <a:bodyPr/>
          <a:lstStyle/>
          <a:p>
            <a:r>
              <a:rPr lang="hu-HU" dirty="0">
                <a:latin typeface="Fotogram Bold" panose="00000800000000000000" pitchFamily="2" charset="0"/>
              </a:rPr>
              <a:t>Be.</a:t>
            </a: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628650" y="1670539"/>
            <a:ext cx="10934700" cy="4914900"/>
          </a:xfrm>
        </p:spPr>
        <p:txBody>
          <a:bodyPr>
            <a:normAutofit fontScale="85000" lnSpcReduction="10000"/>
          </a:bodyPr>
          <a:lstStyle/>
          <a:p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tanú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A bizonyítandó tényről tudomása lehet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latin typeface="Fotogram Light" panose="00000400000000000000" pitchFamily="2" charset="0"/>
                <a:cs typeface="Arial" panose="020B0604020202020204" pitchFamily="34" charset="0"/>
              </a:rPr>
              <a:t>Tanúzási kötelezettség (akadályozás tilalma)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u-HU" dirty="0">
                <a:cs typeface="Arial" panose="020B0604020202020204" pitchFamily="34" charset="0"/>
              </a:rPr>
              <a:t>tanú rendbírsággal sújtható vagy </a:t>
            </a:r>
            <a:r>
              <a:rPr lang="hu-HU" b="1" dirty="0">
                <a:solidFill>
                  <a:srgbClr val="FF0000"/>
                </a:solidFill>
                <a:cs typeface="Arial" panose="020B0604020202020204" pitchFamily="34" charset="0"/>
              </a:rPr>
              <a:t>elővezetése</a:t>
            </a:r>
            <a:r>
              <a:rPr lang="hu-HU" dirty="0">
                <a:cs typeface="Arial" panose="020B0604020202020204" pitchFamily="34" charset="0"/>
              </a:rPr>
              <a:t> rendelhető el,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u-HU" dirty="0">
                <a:cs typeface="Arial" panose="020B0604020202020204" pitchFamily="34" charset="0"/>
              </a:rPr>
              <a:t>az okozott bűnügyi költség megtérítésére kell kötelezni,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u-HU" dirty="0">
                <a:cs typeface="Arial" panose="020B0604020202020204" pitchFamily="34" charset="0"/>
              </a:rPr>
              <a:t>testi kényszer a tanúval szemben alkalmazható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u-HU" dirty="0">
                <a:cs typeface="Arial" panose="020B0604020202020204" pitchFamily="34" charset="0"/>
              </a:rPr>
              <a:t>A vallomástétel akadálya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u-HU" dirty="0">
                <a:cs typeface="Arial" panose="020B0604020202020204" pitchFamily="34" charset="0"/>
              </a:rPr>
              <a:t>a vallomástétel tilalma és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u-HU" dirty="0">
                <a:cs typeface="Arial" panose="020B0604020202020204" pitchFamily="34" charset="0"/>
              </a:rPr>
              <a:t>a vallomástétel megtagadása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u-HU" dirty="0">
                <a:cs typeface="Arial" panose="020B0604020202020204" pitchFamily="34" charset="0"/>
              </a:rPr>
              <a:t>figyelembe kell venni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u-HU" dirty="0">
                <a:cs typeface="Arial" panose="020B0604020202020204" pitchFamily="34" charset="0"/>
              </a:rPr>
              <a:t>az ennek ellenére kihallgatott tanú vallomása bizonyítási eszközként nem vehető figyelembe.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729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28650" y="1113183"/>
            <a:ext cx="7886700" cy="733202"/>
          </a:xfrm>
        </p:spPr>
        <p:txBody>
          <a:bodyPr/>
          <a:lstStyle/>
          <a:p>
            <a:r>
              <a:rPr lang="hu-HU" dirty="0">
                <a:latin typeface="Fotogram Bold" panose="00000800000000000000" pitchFamily="2" charset="0"/>
              </a:rPr>
              <a:t>Be.</a:t>
            </a: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628650" y="1670539"/>
            <a:ext cx="10934700" cy="49149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cs typeface="Arial" panose="020B0604020202020204" pitchFamily="34" charset="0"/>
              </a:rPr>
              <a:t>A vallomástétel tilalma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u-HU" dirty="0">
                <a:cs typeface="Arial" panose="020B0604020202020204" pitchFamily="34" charset="0"/>
              </a:rPr>
              <a:t>Védő, egyházi személy, minősített adat gazdája stb.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cs typeface="Arial" panose="020B0604020202020204" pitchFamily="34" charset="0"/>
              </a:rPr>
              <a:t>A vallomástétel megtagadása (sok más ok mellett)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u-HU" dirty="0">
                <a:cs typeface="Arial" panose="020B0604020202020204" pitchFamily="34" charset="0"/>
              </a:rPr>
              <a:t>Aki foglalkozásánál vagy közmegbízatásánál fogva titoktartásra köteles, a tanúvallomást </a:t>
            </a:r>
            <a:r>
              <a:rPr lang="hu-HU" b="1" dirty="0">
                <a:solidFill>
                  <a:srgbClr val="FF0000"/>
                </a:solidFill>
                <a:cs typeface="Arial" panose="020B0604020202020204" pitchFamily="34" charset="0"/>
              </a:rPr>
              <a:t>megtagadhatja</a:t>
            </a:r>
            <a:r>
              <a:rPr lang="hu-HU" dirty="0">
                <a:cs typeface="Arial" panose="020B0604020202020204" pitchFamily="34" charset="0"/>
              </a:rPr>
              <a:t>, ha a tanúvallomással a titoktartási kötelezettségét megsértené, kivéve, ha jogszabályban meghatározottak szerint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u-HU" dirty="0">
                <a:cs typeface="Arial" panose="020B0604020202020204" pitchFamily="34" charset="0"/>
              </a:rPr>
              <a:t>ez alól az arra jogosult felmentette, vagy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u-HU" dirty="0">
                <a:cs typeface="Arial" panose="020B0604020202020204" pitchFamily="34" charset="0"/>
              </a:rPr>
              <a:t>a bíróság, az ügyészség, illetve a nyomozó hatóság kérése alapján a titoktartási kötelezettség alá eső adat továbbítása az adatkérés keretében megkeresett szervezet számára kötelező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cs typeface="Arial" panose="020B0604020202020204" pitchFamily="34" charset="0"/>
              </a:rPr>
              <a:t>A titoktartási kötelezettség a jogszabályban meghatározott ideig áll fenn, ha a tanú az alól nem kapott felmentést.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cs typeface="Arial" panose="020B0604020202020204" pitchFamily="34" charset="0"/>
              </a:rPr>
              <a:t>Az akadály az annak alapjául szolgáló jogviszony megszűnése után is fennmarad</a:t>
            </a:r>
          </a:p>
        </p:txBody>
      </p:sp>
    </p:spTree>
    <p:extLst>
      <p:ext uri="{BB962C8B-B14F-4D97-AF65-F5344CB8AC3E}">
        <p14:creationId xmlns:p14="http://schemas.microsoft.com/office/powerpoint/2010/main" val="2003087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28650" y="1113183"/>
            <a:ext cx="7886700" cy="733202"/>
          </a:xfrm>
        </p:spPr>
        <p:txBody>
          <a:bodyPr/>
          <a:lstStyle/>
          <a:p>
            <a:r>
              <a:rPr lang="hu-HU" dirty="0">
                <a:latin typeface="Fotogram Bold" panose="00000800000000000000" pitchFamily="2" charset="0"/>
              </a:rPr>
              <a:t>Be.</a:t>
            </a: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628650" y="1670539"/>
            <a:ext cx="10934700" cy="4914900"/>
          </a:xfrm>
        </p:spPr>
        <p:txBody>
          <a:bodyPr>
            <a:normAutofit fontScale="85000" lnSpcReduction="20000"/>
          </a:bodyPr>
          <a:lstStyle/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cs typeface="Arial" panose="020B0604020202020204" pitchFamily="34" charset="0"/>
              </a:rPr>
              <a:t>A tanúvallomás megtagadásának jogszerűségéről az eljáró bíróság, ügyészség, illetve nyomozó hatóság határoz.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cs typeface="Arial" panose="020B0604020202020204" pitchFamily="34" charset="0"/>
              </a:rPr>
              <a:t>Az elutasító határozat ellen halasztó hatályú jogorvoslat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cs typeface="Arial" panose="020B0604020202020204" pitchFamily="34" charset="0"/>
              </a:rPr>
              <a:t>jogszerűen megtagadás: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u-HU" dirty="0">
                <a:cs typeface="Arial" panose="020B0604020202020204" pitchFamily="34" charset="0"/>
              </a:rPr>
              <a:t>további kérdés hozzá nem intézhető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u-HU" dirty="0">
                <a:cs typeface="Arial" panose="020B0604020202020204" pitchFamily="34" charset="0"/>
              </a:rPr>
              <a:t>nem szembesíthető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cs typeface="Arial" panose="020B0604020202020204" pitchFamily="34" charset="0"/>
              </a:rPr>
              <a:t>Dönthet úgy, hogy vallomást kíván tenni.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cs typeface="Arial" panose="020B0604020202020204" pitchFamily="34" charset="0"/>
              </a:rPr>
              <a:t>A tanúzási figyelmeztetés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u-HU" dirty="0">
                <a:cs typeface="Arial" panose="020B0604020202020204" pitchFamily="34" charset="0"/>
              </a:rPr>
              <a:t>megtagadás lehetőségére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u-HU" dirty="0">
                <a:cs typeface="Arial" panose="020B0604020202020204" pitchFamily="34" charset="0"/>
              </a:rPr>
              <a:t>igazmondásra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u-HU" dirty="0">
                <a:cs typeface="Arial" panose="020B0604020202020204" pitchFamily="34" charset="0"/>
              </a:rPr>
              <a:t>büntetőjogi következményekre</a:t>
            </a:r>
          </a:p>
        </p:txBody>
      </p:sp>
    </p:spTree>
    <p:extLst>
      <p:ext uri="{BB962C8B-B14F-4D97-AF65-F5344CB8AC3E}">
        <p14:creationId xmlns:p14="http://schemas.microsoft.com/office/powerpoint/2010/main" val="3678200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5. egyéni séma">
      <a:majorFont>
        <a:latin typeface="Fotogram Bold"/>
        <a:ea typeface=""/>
        <a:cs typeface=""/>
      </a:majorFont>
      <a:minorFont>
        <a:latin typeface="Fotogram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_9_Interkult_pszicho.potx" id="{96B14AFE-7026-44C8-8D51-3E59633ABBC5}" vid="{8AED009D-67BF-4ACE-9AC4-BF9FCCB50922}"/>
    </a:ext>
  </a:extLst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_9_Interkult_pszicho.potx" id="{96B14AFE-7026-44C8-8D51-3E59633ABBC5}" vid="{B857EFEC-FF0D-487E-B97E-56E724DDCF6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16_9_Kari_magyar</Template>
  <TotalTime>105</TotalTime>
  <Words>1209</Words>
  <Application>Microsoft Office PowerPoint</Application>
  <PresentationFormat>Szélesvásznú</PresentationFormat>
  <Paragraphs>137</Paragraphs>
  <Slides>18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18</vt:i4>
      </vt:variant>
    </vt:vector>
  </HeadingPairs>
  <TitlesOfParts>
    <vt:vector size="27" baseType="lpstr">
      <vt:lpstr>Arial</vt:lpstr>
      <vt:lpstr>Calibri</vt:lpstr>
      <vt:lpstr>Courier New</vt:lpstr>
      <vt:lpstr>Fotogram</vt:lpstr>
      <vt:lpstr>Fotogram Bold</vt:lpstr>
      <vt:lpstr>Fotogram Light</vt:lpstr>
      <vt:lpstr>Wingdings</vt:lpstr>
      <vt:lpstr>Office-téma</vt:lpstr>
      <vt:lpstr>Egyéni tervezés</vt:lpstr>
      <vt:lpstr>PowerPoint-bemutató</vt:lpstr>
      <vt:lpstr>Négy érintett törvény</vt:lpstr>
      <vt:lpstr>Be.</vt:lpstr>
      <vt:lpstr>Be.</vt:lpstr>
      <vt:lpstr>Be.</vt:lpstr>
      <vt:lpstr>Be.</vt:lpstr>
      <vt:lpstr>Be.</vt:lpstr>
      <vt:lpstr>Be.</vt:lpstr>
      <vt:lpstr>Be.</vt:lpstr>
      <vt:lpstr>Pp.</vt:lpstr>
      <vt:lpstr>Pp.</vt:lpstr>
      <vt:lpstr>Pp.</vt:lpstr>
      <vt:lpstr>Pp.</vt:lpstr>
      <vt:lpstr>Pp.</vt:lpstr>
      <vt:lpstr>Ákr.</vt:lpstr>
      <vt:lpstr>Ákr.</vt:lpstr>
      <vt:lpstr>Kp.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Főcím</dc:title>
  <dc:creator>Dr. Rónay Zoltán</dc:creator>
  <cp:lastModifiedBy>Némethné Dr Kollár Katalin</cp:lastModifiedBy>
  <cp:revision>3</cp:revision>
  <dcterms:created xsi:type="dcterms:W3CDTF">2022-12-06T14:26:11Z</dcterms:created>
  <dcterms:modified xsi:type="dcterms:W3CDTF">2022-12-16T11:07:36Z</dcterms:modified>
</cp:coreProperties>
</file>